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69" r:id="rId7"/>
    <p:sldId id="258" r:id="rId8"/>
    <p:sldId id="259" r:id="rId9"/>
    <p:sldId id="260" r:id="rId10"/>
    <p:sldId id="274" r:id="rId11"/>
    <p:sldId id="270" r:id="rId12"/>
    <p:sldId id="262" r:id="rId13"/>
    <p:sldId id="263" r:id="rId14"/>
    <p:sldId id="264" r:id="rId15"/>
    <p:sldId id="265" r:id="rId16"/>
    <p:sldId id="27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A93F91-F618-4AE0-985D-28A18F73F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9850BC-D194-4755-9894-4171E4AFC1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64BA9B-1B17-468D-AA72-7F43422F2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CCD64-0BFB-42E8-9AFF-EF471AFDB8C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2960B-ADAB-44E4-9D0A-45DA6A878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B9BACC-1020-4A57-BF61-F88EC897B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153EE-2E22-495B-83B0-9B25E3B5C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820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20B458-B3CA-46C4-8B97-ADEE4E0B5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E3F55B-D7FB-46B1-AC6D-7BB09A2A9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56D799-9115-41B8-AA96-70591774A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CCD64-0BFB-42E8-9AFF-EF471AFDB8C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C88AA6-7C79-4D86-971E-F98E743E4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B03B04-3673-4946-8C95-67873F29F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153EE-2E22-495B-83B0-9B25E3B5C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587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FDE38-A039-49B2-9550-A0FFC8753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C06420-02A6-40CE-AB71-02E4523CB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8D78EC-E247-40CC-9E85-68EC46E4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CCD64-0BFB-42E8-9AFF-EF471AFDB8C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74213D-E1F0-4AA1-950F-01DD5C41F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E08687-72AA-4481-921A-46D4A6F5E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153EE-2E22-495B-83B0-9B25E3B5C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981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7ACEF-1514-43AB-8D54-93C257D6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8CC8F4-6CAE-4F57-A7F1-17B5DCEDB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E09BA7-60EE-47D7-B915-4142FA30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F724BB-236D-4FE9-B753-0131190EF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CCD64-0BFB-42E8-9AFF-EF471AFDB8C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1C7104-BE7C-400F-92A5-F87FD6941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C4086C-438B-4CB8-9627-A8E97CC71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153EE-2E22-495B-83B0-9B25E3B5C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685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6150BF-30A9-47DC-AAAA-F562CE34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56AF96-8FE5-42D6-8959-48170745D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59861A-0FFF-4039-978F-A1E85DC935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24B673C-9F5C-4208-828A-5471E13006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03C98E2-6146-452D-B545-460EF4DA2D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91327CF-F1F2-4363-AC14-2849D5276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CCD64-0BFB-42E8-9AFF-EF471AFDB8C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BEBC85-70CF-4D53-91BF-7FE3BE610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3A96679-2B12-4615-91BA-4E8A4BDD5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153EE-2E22-495B-83B0-9B25E3B5C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604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EF446F-8736-4FF7-81D6-2EF6DD541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9FC5F73-1E7F-4DDF-B9D7-AF6D8C82A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CCD64-0BFB-42E8-9AFF-EF471AFDB8C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237E89D-D806-4C89-AB26-53610BFEA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52D6CD-803D-47B1-884B-A7F3A5CBB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153EE-2E22-495B-83B0-9B25E3B5C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851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ADC8AA-F6CD-425C-AFB8-11F11C7E8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CCD64-0BFB-42E8-9AFF-EF471AFDB8C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52316B1-2E20-46F1-89B2-AEDCA1218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68A9DFC-E7D1-4FEA-BFD6-93024BB08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153EE-2E22-495B-83B0-9B25E3B5C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854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0E21C-EC53-44D5-ACF9-6A822086F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F20C96-E079-4F1D-B0DD-C013E9EF7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E5FCF78-57B4-41B5-B544-DD4216065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FA1CB1-38F5-42A8-A301-88C2A166B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CCD64-0BFB-42E8-9AFF-EF471AFDB8C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17F06F-9156-4E0D-9E87-0DBBE752D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44B401-F5CF-4415-8266-991BF2EB6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153EE-2E22-495B-83B0-9B25E3B5C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198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E7315-78CB-43ED-B102-B86954EDC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70C71A1-EC0F-4B4E-8F05-C210F31378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954C9B-FD8C-4AF0-92D2-EBF0A4980A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82B32F-A40A-4A98-B93C-2029D1B14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CCD64-0BFB-42E8-9AFF-EF471AFDB8C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47CC54-E596-4958-9524-C5E6C2F25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B7098E-5D59-4F74-9762-71C62B4C7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153EE-2E22-495B-83B0-9B25E3B5C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490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13364D-B7A9-44A2-9943-461D66FE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78DC38-B781-4009-8D4C-E815BF998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735E6A-0368-4DB1-B34D-2BC071C44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CCD64-0BFB-42E8-9AFF-EF471AFDB8C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234808-DBF8-44D1-9778-B9609F0BF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AD08E8-9EB3-41A3-B778-596307430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153EE-2E22-495B-83B0-9B25E3B5C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612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B8CD9C-4806-4764-8A37-9FD42F6CF9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094DF9-5983-4E72-A06C-4C6835796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24B8C9-79C3-403D-824E-AD28BEBC7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CCD64-0BFB-42E8-9AFF-EF471AFDB8C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6DF4AC-226B-41D6-869D-7F3A33F79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D7A4BC-80C0-4CB5-8C6F-199C2DEB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153EE-2E22-495B-83B0-9B25E3B5C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399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66D20-6EC8-4962-BD1C-449CE3486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65ACA6-11C6-4C7D-8F66-872375EC7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5A3D1E-C7F5-492D-AD2A-F626C176BE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CCD64-0BFB-42E8-9AFF-EF471AFDB8C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3AACDE-7E33-43D3-93C4-D33E780D2C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105EA3-12F9-4A7F-AA5A-A1D035243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153EE-2E22-495B-83B0-9B25E3B5C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49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6FD0E-D265-49F8-9B60-99F475690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576246"/>
          </a:xfrm>
        </p:spPr>
        <p:txBody>
          <a:bodyPr>
            <a:normAutofit fontScale="90000"/>
          </a:bodyPr>
          <a:lstStyle/>
          <a:p>
            <a:r>
              <a:rPr lang="ru-RU" b="1" cap="all" dirty="0"/>
              <a:t>основные направления Формирования и повышения грамотности в области исламских финансов 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5F2D44-71B1-4688-8234-11AA77979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87594"/>
            <a:ext cx="9144000" cy="1645920"/>
          </a:xfrm>
        </p:spPr>
        <p:txBody>
          <a:bodyPr/>
          <a:lstStyle/>
          <a:p>
            <a:endParaRPr lang="tg-Cyrl-TJ" dirty="0"/>
          </a:p>
          <a:p>
            <a:endParaRPr lang="tg-Cyrl-TJ" dirty="0"/>
          </a:p>
          <a:p>
            <a:r>
              <a:rPr lang="tg-Cyrl-TJ" dirty="0"/>
              <a:t>П</a:t>
            </a:r>
            <a:r>
              <a:rPr lang="ru-RU" dirty="0" err="1"/>
              <a:t>одготовил</a:t>
            </a:r>
            <a:r>
              <a:rPr lang="ru-RU" dirty="0"/>
              <a:t>: к.э.н. Мирпочоев Д.А.</a:t>
            </a:r>
          </a:p>
        </p:txBody>
      </p:sp>
    </p:spTree>
    <p:extLst>
      <p:ext uri="{BB962C8B-B14F-4D97-AF65-F5344CB8AC3E}">
        <p14:creationId xmlns:p14="http://schemas.microsoft.com/office/powerpoint/2010/main" val="1640455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5CACC5-ECC7-4ED8-A6AE-F20EE7A44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Посланник Аллаха (</a:t>
            </a:r>
            <a:r>
              <a:rPr lang="ru-RU" dirty="0" err="1"/>
              <a:t>салла</a:t>
            </a:r>
            <a:r>
              <a:rPr lang="ru-RU" dirty="0"/>
              <a:t> </a:t>
            </a:r>
            <a:r>
              <a:rPr lang="ru-RU" dirty="0" err="1"/>
              <a:t>ллаhу</a:t>
            </a:r>
            <a:r>
              <a:rPr lang="ru-RU" dirty="0"/>
              <a:t> ‘</a:t>
            </a:r>
            <a:r>
              <a:rPr lang="ru-RU" dirty="0" err="1"/>
              <a:t>алайhи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саллам</a:t>
            </a:r>
            <a:r>
              <a:rPr lang="ru-RU" dirty="0"/>
              <a:t>) говорил: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D3EA90-4BE2-4CED-8C58-38025B739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«Стремление к знаниям – обязанность каждого мусульманина»</a:t>
            </a:r>
          </a:p>
          <a:p>
            <a:r>
              <a:rPr lang="ru-RU" dirty="0"/>
              <a:t>«Приобретайте знания от колыбели до могилы»</a:t>
            </a:r>
          </a:p>
          <a:p>
            <a:r>
              <a:rPr lang="ru-RU" dirty="0"/>
              <a:t>«Ищите знания, даже отправляясь в Китай»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«Как только кто-нибудь выходит из дому в поисках знания, ангелы в знак уважения к нему и удовлетворения тем, что он делает, расстилают под ним  крылья».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055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B82950-E6B5-43E0-A252-0E2FD87EB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DA000F-9CFF-40F3-985D-23F289A6C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/>
              <a:t>Мусульмане должны обладать знаниями  не только в вопросах, связанных с актами поклонения, а также с теми, которые связаны с мирскими делами, включая торговлю, экономику, а также финансовые операции.</a:t>
            </a:r>
          </a:p>
        </p:txBody>
      </p:sp>
    </p:spTree>
    <p:extLst>
      <p:ext uri="{BB962C8B-B14F-4D97-AF65-F5344CB8AC3E}">
        <p14:creationId xmlns:p14="http://schemas.microsoft.com/office/powerpoint/2010/main" val="247544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F0EBF-7297-43F9-B47C-A7DDECAEC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Исламская финансовая грамотность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17EE77-A3A6-4E7C-BB8E-B6AF9301D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/>
              <a:t>Следует подчеркнуть, что исламская финансовая грамотность (ИФЛ) является религиозным долгом для каждого мусульманина, поскольку она несет дополнительные последствия для реализации Аль-Фалы (истинного успеха) в этом мире и в будущем.</a:t>
            </a:r>
          </a:p>
        </p:txBody>
      </p:sp>
    </p:spTree>
    <p:extLst>
      <p:ext uri="{BB962C8B-B14F-4D97-AF65-F5344CB8AC3E}">
        <p14:creationId xmlns:p14="http://schemas.microsoft.com/office/powerpoint/2010/main" val="2355986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6B853F-FF78-4545-B7AA-BE8E5FA38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EDB403-2CFA-454D-8A25-F2314396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800" dirty="0"/>
              <a:t>Хадис, рассказанный имамом Ахмадом, где, как сообщается, пророк Мухаммад (да благословит его Аллах и приветствует) сказал: «Будьте осторожны с долгами, на самом деле это печаль ночью и позор в день» подчеркивает, что наличие долга не только приводит к увеличению финансовое бремя, но это может также вызвать эмоциональное бремя.</a:t>
            </a:r>
          </a:p>
        </p:txBody>
      </p:sp>
    </p:spTree>
    <p:extLst>
      <p:ext uri="{BB962C8B-B14F-4D97-AF65-F5344CB8AC3E}">
        <p14:creationId xmlns:p14="http://schemas.microsoft.com/office/powerpoint/2010/main" val="1727853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640DB-EE0F-4389-A25D-085728659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g-Cyrl-TJ" dirty="0"/>
              <a:t>Сура 25 “Различение” (67 аят)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B2703-9D02-49E0-8FF1-E5B369477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g-Cyrl-TJ" sz="3200" dirty="0"/>
              <a:t>“Когда они делают пожертвования (расход</a:t>
            </a:r>
            <a:r>
              <a:rPr lang="ru-RU" sz="3200" dirty="0"/>
              <a:t>ы), то не </a:t>
            </a:r>
            <a:r>
              <a:rPr lang="ru-RU" sz="3200" dirty="0" err="1"/>
              <a:t>расточительствуют</a:t>
            </a:r>
            <a:r>
              <a:rPr lang="ru-RU" sz="3200" dirty="0"/>
              <a:t>  и не скупятся, а придерживаются середины между этими крайностями»</a:t>
            </a:r>
          </a:p>
        </p:txBody>
      </p:sp>
    </p:spTree>
    <p:extLst>
      <p:ext uri="{BB962C8B-B14F-4D97-AF65-F5344CB8AC3E}">
        <p14:creationId xmlns:p14="http://schemas.microsoft.com/office/powerpoint/2010/main" val="2064240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1E70AC-5A45-4851-90F5-9E8DDFC8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/>
              <a:t>Ключевые принципы необходимые для успешной реализации исламских банковских продуктов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106639-0B0A-44E2-9972-2E31C010D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5237"/>
            <a:ext cx="10515600" cy="3841726"/>
          </a:xfrm>
        </p:spPr>
        <p:txBody>
          <a:bodyPr>
            <a:normAutofit/>
          </a:bodyPr>
          <a:lstStyle/>
          <a:p>
            <a:r>
              <a:rPr lang="ru-RU" sz="4400" dirty="0"/>
              <a:t>взаимном доверии </a:t>
            </a:r>
          </a:p>
          <a:p>
            <a:r>
              <a:rPr lang="ru-RU" sz="4400" dirty="0"/>
              <a:t>высокой двусторонней (многосторонней) ответственности.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1584958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0DEB6C-17DC-4105-A7D1-068C2BAA8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9BB73C-1D51-4670-8914-C5A1C1C8C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algn="just"/>
            <a:r>
              <a:rPr lang="ru-RU" sz="4200" dirty="0"/>
              <a:t>За исламской финансовой системой стоит система этическая, в основе которой лежит принцип справедливости и разделения рисков между участниками, где все стороны готовы взять на себя одинаковую ответственность.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641688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94EE14-F7E0-4DD5-B5A0-475E19691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F0572-83C2-4EB8-97E5-B792FB0C3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4200" dirty="0"/>
              <a:t>Этическая система финансирования, основанная на вероисповедании, на взаимном уважении сторон по сделке, соблюдении </a:t>
            </a:r>
            <a:r>
              <a:rPr lang="ru-RU" sz="4200" u="sng" dirty="0"/>
              <a:t>принципов честности </a:t>
            </a:r>
            <a:r>
              <a:rPr lang="ru-RU" sz="4200" dirty="0"/>
              <a:t>и </a:t>
            </a:r>
            <a:r>
              <a:rPr lang="ru-RU" sz="4200" u="sng" dirty="0"/>
              <a:t>открытости договора</a:t>
            </a:r>
            <a:r>
              <a:rPr lang="ru-RU" sz="4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5830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AB4EBA-466D-411B-92DB-CFE4493BD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Определение финансовой грамотности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1F8653-9294-45AF-8E1C-D51F6F222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/>
              <a:t>Финансовая грамотность</a:t>
            </a:r>
            <a:r>
              <a:rPr lang="ru-RU" dirty="0"/>
              <a:t> — это совокупность знаний, навыков и установок в сфере финансового поведения человека, ведущих к улучшению благосостояния и повышению качества жизни; </a:t>
            </a:r>
          </a:p>
          <a:p>
            <a:pPr algn="just"/>
            <a:r>
              <a:rPr lang="ru-RU" dirty="0"/>
              <a:t> </a:t>
            </a:r>
            <a:r>
              <a:rPr lang="ru-RU" b="1" dirty="0"/>
              <a:t>Финансовая грамотность</a:t>
            </a:r>
            <a:r>
              <a:rPr lang="ru-RU" dirty="0"/>
              <a:t>  - степень, в которой понимаются ключевые финансовые понятия, способность и уверенность в управлении личными финансами через соответствующие краткосрочные решения и долгосрочное финансовое планирование, с учетом жизненных событий и изменений экономических условий.</a:t>
            </a:r>
          </a:p>
          <a:p>
            <a:pPr algn="just"/>
            <a:r>
              <a:rPr lang="ru-RU" dirty="0"/>
              <a:t>Источник: Википедия</a:t>
            </a:r>
          </a:p>
        </p:txBody>
      </p:sp>
    </p:spTree>
    <p:extLst>
      <p:ext uri="{BB962C8B-B14F-4D97-AF65-F5344CB8AC3E}">
        <p14:creationId xmlns:p14="http://schemas.microsoft.com/office/powerpoint/2010/main" val="3945647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6E0CB9-C655-4EDE-A0C3-624957014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Определение исламской финансовой грамотности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AF0853-9813-4AF2-9DA5-00536E57B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Способность человека использовать финансовые знания, умение и отношение в управлении финансовыми ресурсами в соответствии с исламскими учениями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Источник: </a:t>
            </a:r>
            <a:r>
              <a:rPr lang="en-US" dirty="0"/>
              <a:t>OECD (2012), Measuring Financial Literacy: Questionnaire and Guidance Notes for Conducting an Internationally Comparable Survey of Financial Literacy. Paris: OECD Publishing.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830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5E6124-1847-4B05-B434-6C0D78C38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Основные детерминанты исламской финансовой грамотности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B55E31-3699-4969-9E8F-A039F18CC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Безнадежность</a:t>
            </a:r>
          </a:p>
          <a:p>
            <a:r>
              <a:rPr lang="ru-RU" dirty="0"/>
              <a:t>Религиозность</a:t>
            </a:r>
          </a:p>
          <a:p>
            <a:r>
              <a:rPr lang="ru-RU" dirty="0"/>
              <a:t>Финансовое удовлетворение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171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08D1FC-17C6-4E6D-BE15-D1D43A7F7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Безнадежность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1C93B4-52DA-4957-8424-465D11D62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Безнадежность относится к негативному влиянию на некоторые</a:t>
            </a:r>
          </a:p>
          <a:p>
            <a:pPr marL="0" indent="0">
              <a:buNone/>
            </a:pPr>
            <a:r>
              <a:rPr lang="ru-RU" dirty="0"/>
              <a:t>компоненты финансового поведения и благополучия.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Безнадежность и финансовая грамотность находятся в обратной связи – к такому научному результату пришли американские ученые</a:t>
            </a:r>
          </a:p>
          <a:p>
            <a:pPr marL="0" indent="0">
              <a:buNone/>
            </a:pPr>
            <a:endParaRPr lang="tg-Cyrl-TJ" dirty="0"/>
          </a:p>
          <a:p>
            <a:pPr marL="0" indent="0">
              <a:buNone/>
            </a:pPr>
            <a:r>
              <a:rPr lang="tg-Cyrl-TJ" dirty="0"/>
              <a:t>Источник: </a:t>
            </a:r>
            <a:r>
              <a:rPr lang="en-US" dirty="0"/>
              <a:t>Murphy, J.L. (2013), Psychosocial factors and financial literacy. Social Security Bulletin, 73(21), 73-81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0504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EC6B96-EC12-4749-927A-5808EBBC9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Религиозность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CFAD3B-284E-4680-9961-061E96074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317" y="1322363"/>
            <a:ext cx="10902461" cy="517051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4000" dirty="0"/>
              <a:t>Определяющий фактор, который является религиозностью как степень, в которой человек придерживается своего религиозного верования, ценностей и практики, которые проявляются в их повседневной жизнь</a:t>
            </a:r>
          </a:p>
          <a:p>
            <a:pPr algn="just"/>
            <a:endParaRPr lang="ru-RU" sz="4000" dirty="0"/>
          </a:p>
          <a:p>
            <a:pPr algn="just"/>
            <a:r>
              <a:rPr lang="ru-RU" sz="4000" dirty="0"/>
              <a:t>Религия часто играет важную роль во влиянии на то, как люди принимают финансовые решения.</a:t>
            </a:r>
          </a:p>
          <a:p>
            <a:pPr algn="just"/>
            <a:endParaRPr lang="ru-RU" sz="4000" dirty="0"/>
          </a:p>
          <a:p>
            <a:pPr algn="just"/>
            <a:r>
              <a:rPr lang="ru-RU" sz="4000" dirty="0"/>
              <a:t>Это подтверждается в исследовании среди инвесторов ОАЭ, которые показывают положительную взаимосвязь между религиозностью и финансовой грамотностью</a:t>
            </a:r>
          </a:p>
          <a:p>
            <a:pPr algn="just"/>
            <a:endParaRPr lang="tg-Cyrl-TJ" sz="3000" dirty="0"/>
          </a:p>
          <a:p>
            <a:pPr algn="just"/>
            <a:r>
              <a:rPr lang="ru-RU" dirty="0"/>
              <a:t>Источник: </a:t>
            </a:r>
            <a:r>
              <a:rPr lang="en-US" dirty="0"/>
              <a:t>Al-Tamimi, H.A.H., </a:t>
            </a:r>
            <a:r>
              <a:rPr lang="en-US" dirty="0" err="1"/>
              <a:t>Kalli</a:t>
            </a:r>
            <a:r>
              <a:rPr lang="en-US" dirty="0"/>
              <a:t>, A.A.B. (2009), Financial literacy and investment decisions of UAE investors. The Journal of Risk Finance, 10(5), 500-516.</a:t>
            </a:r>
            <a:endParaRPr lang="tg-Cyrl-TJ" sz="3000" dirty="0"/>
          </a:p>
          <a:p>
            <a:pPr algn="just"/>
            <a:endParaRPr lang="en-US" sz="3000" dirty="0"/>
          </a:p>
          <a:p>
            <a:pPr algn="just"/>
            <a:endParaRPr lang="en-US" sz="3000" dirty="0"/>
          </a:p>
          <a:p>
            <a:pPr marL="0" indent="0" algn="just">
              <a:buNone/>
            </a:pP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382463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A9938-435B-4254-82B7-5A912EE8A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Финансовое удовлетворение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F2BEAB-57F1-45C4-A868-49BFE56BE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Финансовое удовлетворение относится к количеству заработанных благ и находящихся в собственности индивидуума для удовлетворения его или ее жизнедеятельности.</a:t>
            </a:r>
          </a:p>
          <a:p>
            <a:endParaRPr lang="ru-RU" dirty="0"/>
          </a:p>
          <a:p>
            <a:r>
              <a:rPr lang="ru-RU" dirty="0"/>
              <a:t>Человек, который удовлетворенный своим финансовым положением имеет тенденцию капитализировать излишки денег, изучить многочисленные возможности, а также собирать больше знаний о различных финансовых возможностях.</a:t>
            </a:r>
          </a:p>
          <a:p>
            <a:r>
              <a:rPr lang="ru-RU" dirty="0"/>
              <a:t>Таким образом, высокая финансовая удовлетворенность повышает уровень финансовой грамотности.</a:t>
            </a:r>
          </a:p>
        </p:txBody>
      </p:sp>
    </p:spTree>
    <p:extLst>
      <p:ext uri="{BB962C8B-B14F-4D97-AF65-F5344CB8AC3E}">
        <p14:creationId xmlns:p14="http://schemas.microsoft.com/office/powerpoint/2010/main" val="3530175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26979-47A0-4E8F-B67A-DE6BBCA7C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691A12-2764-4FFC-A598-1FAA8B173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ru-RU" sz="5000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9339152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609</Words>
  <Application>Microsoft Office PowerPoint</Application>
  <PresentationFormat>Широкоэкранный</PresentationFormat>
  <Paragraphs>58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основные направления Формирования и повышения грамотности в области исламских финансов </vt:lpstr>
      <vt:lpstr>Посланник Аллаха (салла ллаhу ‘алайhи ва саллам) говорил:</vt:lpstr>
      <vt:lpstr>Презентация PowerPoint</vt:lpstr>
      <vt:lpstr>Исламская финансовая грамотность</vt:lpstr>
      <vt:lpstr>Презентация PowerPoint</vt:lpstr>
      <vt:lpstr>Сура 25 “Различение” (67 аят)</vt:lpstr>
      <vt:lpstr>Ключевые принципы необходимые для успешной реализации исламских банковских продуктов</vt:lpstr>
      <vt:lpstr>Презентация PowerPoint</vt:lpstr>
      <vt:lpstr>Презентация PowerPoint</vt:lpstr>
      <vt:lpstr>Определение финансовой грамотности </vt:lpstr>
      <vt:lpstr>Определение исламской финансовой грамотности</vt:lpstr>
      <vt:lpstr>Основные детерминанты исламской финансовой грамотности</vt:lpstr>
      <vt:lpstr>Безнадежность</vt:lpstr>
      <vt:lpstr>Религиозность</vt:lpstr>
      <vt:lpstr>Финансовое удовлетворение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направления Формирования и повышения грамотности в области исламских финансов </dc:title>
  <dc:creator>далер сафарзода</dc:creator>
  <cp:lastModifiedBy>далер сафарзода</cp:lastModifiedBy>
  <cp:revision>21</cp:revision>
  <dcterms:created xsi:type="dcterms:W3CDTF">2018-11-01T03:55:28Z</dcterms:created>
  <dcterms:modified xsi:type="dcterms:W3CDTF">2018-11-01T09:54:56Z</dcterms:modified>
</cp:coreProperties>
</file>